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5"/>
  </p:notesMasterIdLst>
  <p:sldIdLst>
    <p:sldId id="323" r:id="rId2"/>
    <p:sldId id="257" r:id="rId3"/>
    <p:sldId id="322" r:id="rId4"/>
    <p:sldId id="270" r:id="rId5"/>
    <p:sldId id="289" r:id="rId6"/>
    <p:sldId id="258" r:id="rId7"/>
    <p:sldId id="259" r:id="rId8"/>
    <p:sldId id="260" r:id="rId9"/>
    <p:sldId id="261" r:id="rId10"/>
    <p:sldId id="262" r:id="rId11"/>
    <p:sldId id="290" r:id="rId12"/>
    <p:sldId id="263" r:id="rId13"/>
    <p:sldId id="264" r:id="rId14"/>
    <p:sldId id="265" r:id="rId15"/>
    <p:sldId id="271" r:id="rId16"/>
    <p:sldId id="272" r:id="rId17"/>
    <p:sldId id="273" r:id="rId18"/>
    <p:sldId id="291" r:id="rId19"/>
    <p:sldId id="267" r:id="rId20"/>
    <p:sldId id="266" r:id="rId21"/>
    <p:sldId id="268" r:id="rId22"/>
    <p:sldId id="292" r:id="rId23"/>
    <p:sldId id="275" r:id="rId24"/>
    <p:sldId id="288" r:id="rId25"/>
    <p:sldId id="276" r:id="rId26"/>
    <p:sldId id="287" r:id="rId27"/>
    <p:sldId id="286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77" r:id="rId37"/>
    <p:sldId id="293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9" r:id="rId50"/>
    <p:sldId id="308" r:id="rId51"/>
    <p:sldId id="307" r:id="rId52"/>
    <p:sldId id="313" r:id="rId53"/>
    <p:sldId id="310" r:id="rId54"/>
    <p:sldId id="312" r:id="rId55"/>
    <p:sldId id="314" r:id="rId56"/>
    <p:sldId id="315" r:id="rId57"/>
    <p:sldId id="316" r:id="rId58"/>
    <p:sldId id="311" r:id="rId59"/>
    <p:sldId id="317" r:id="rId60"/>
    <p:sldId id="318" r:id="rId61"/>
    <p:sldId id="319" r:id="rId62"/>
    <p:sldId id="320" r:id="rId63"/>
    <p:sldId id="321" r:id="rId6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6634" autoAdjust="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3E138-3CED-486C-BD63-9C4832A0434A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0753-94F9-4F89-97D1-A3E90C86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0753-94F9-4F89-97D1-A3E90C8672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0753-94F9-4F89-97D1-A3E90C8672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0753-94F9-4F89-97D1-A3E90C8672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0753-94F9-4F89-97D1-A3E90C8672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0753-94F9-4F89-97D1-A3E90C86726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18/11/1431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			</a:t>
            </a:r>
          </a:p>
          <a:p>
            <a:pPr algn="ctr">
              <a:buNone/>
            </a:pPr>
            <a:r>
              <a:rPr lang="en-US" sz="2800" b="1" dirty="0" smtClean="0"/>
              <a:t>  HSC Library Administration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800" b="1" dirty="0" err="1" smtClean="0"/>
              <a:t>SciVerse</a:t>
            </a:r>
            <a:r>
              <a:rPr lang="en-US" sz="2800" b="1" dirty="0" smtClean="0"/>
              <a:t> Scopus </a:t>
            </a:r>
          </a:p>
          <a:p>
            <a:pPr algn="ctr">
              <a:buNone/>
            </a:pPr>
            <a:r>
              <a:rPr lang="en-US" sz="2800" b="1" dirty="0" smtClean="0"/>
              <a:t>Guide </a:t>
            </a:r>
            <a:endParaRPr lang="en-US" sz="2800" b="1" dirty="0"/>
          </a:p>
        </p:txBody>
      </p:sp>
      <p:pic>
        <p:nvPicPr>
          <p:cNvPr id="5" name="Picture 4" descr="New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428760" cy="8572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57166"/>
            <a:ext cx="135732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10. Document results will be displayed.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85725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Author search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Performing an Author search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The Author Search is designed to find all variations of an author name that are online as well as documents written by a specific affiliation.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For example: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We  want to review the writings of Prof. </a:t>
            </a:r>
            <a:r>
              <a:rPr lang="en-US" sz="1800" dirty="0" smtClean="0">
                <a:solidFill>
                  <a:srgbClr val="C00000"/>
                </a:solidFill>
              </a:rPr>
              <a:t>Nabila </a:t>
            </a:r>
            <a:r>
              <a:rPr lang="en-US" sz="1800" dirty="0" err="1" smtClean="0">
                <a:solidFill>
                  <a:srgbClr val="C00000"/>
                </a:solidFill>
              </a:rPr>
              <a:t>Abdella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affiliated to </a:t>
            </a:r>
            <a:r>
              <a:rPr lang="en-US" sz="1800" dirty="0" smtClean="0">
                <a:solidFill>
                  <a:srgbClr val="C00000"/>
                </a:solidFill>
              </a:rPr>
              <a:t>Kuwait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University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71570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From the Author search form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300" dirty="0" smtClean="0"/>
              <a:t>1. Enter the author name information in the appropriate fields.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		</a:t>
            </a:r>
            <a:r>
              <a:rPr lang="en-US" sz="2300" u="sng" dirty="0" smtClean="0"/>
              <a:t>Last Name</a:t>
            </a:r>
            <a:r>
              <a:rPr lang="en-US" sz="2300" dirty="0" smtClean="0"/>
              <a:t>: </a:t>
            </a:r>
            <a:r>
              <a:rPr lang="en-US" sz="2300" dirty="0" err="1" smtClean="0">
                <a:solidFill>
                  <a:srgbClr val="C00000"/>
                </a:solidFill>
              </a:rPr>
              <a:t>Abdella</a:t>
            </a:r>
            <a:r>
              <a:rPr lang="en-US" sz="2300" dirty="0" smtClean="0"/>
              <a:t> – </a:t>
            </a:r>
            <a:r>
              <a:rPr lang="en-US" sz="2300" u="sng" dirty="0" smtClean="0"/>
              <a:t>Initials or First Name</a:t>
            </a:r>
            <a:r>
              <a:rPr lang="en-US" sz="2300" dirty="0" smtClean="0"/>
              <a:t>: </a:t>
            </a:r>
            <a:r>
              <a:rPr lang="en-US" sz="2300" dirty="0" smtClean="0">
                <a:solidFill>
                  <a:srgbClr val="C00000"/>
                </a:solidFill>
              </a:rPr>
              <a:t>Nabila</a:t>
            </a:r>
          </a:p>
          <a:p>
            <a:pPr>
              <a:buNone/>
            </a:pPr>
            <a:r>
              <a:rPr lang="en-US" sz="2300" dirty="0" smtClean="0"/>
              <a:t>		</a:t>
            </a:r>
            <a:r>
              <a:rPr lang="en-US" sz="2300" u="sng" dirty="0" smtClean="0"/>
              <a:t>Affiliation</a:t>
            </a:r>
            <a:r>
              <a:rPr lang="en-US" sz="2300" dirty="0" smtClean="0"/>
              <a:t>: </a:t>
            </a:r>
            <a:r>
              <a:rPr lang="en-US" sz="2300" dirty="0" smtClean="0">
                <a:solidFill>
                  <a:srgbClr val="C00000"/>
                </a:solidFill>
              </a:rPr>
              <a:t>Kuwait University </a:t>
            </a:r>
            <a:r>
              <a:rPr lang="en-US" sz="2300" dirty="0" smtClean="0"/>
              <a:t>–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This will limit your search to this 	affiliation.</a:t>
            </a:r>
            <a:endParaRPr lang="en-US" sz="2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300" dirty="0" smtClean="0"/>
              <a:t>	</a:t>
            </a:r>
          </a:p>
          <a:p>
            <a:pPr>
              <a:buNone/>
            </a:pPr>
            <a:r>
              <a:rPr lang="en-US" sz="2300" dirty="0" smtClean="0"/>
              <a:t>2. Check the </a:t>
            </a:r>
            <a:r>
              <a:rPr lang="en-US" sz="2300" u="sng" dirty="0" smtClean="0"/>
              <a:t>Show exact matches only </a:t>
            </a:r>
            <a:r>
              <a:rPr lang="en-US" sz="2300" dirty="0" smtClean="0"/>
              <a:t>box. </a:t>
            </a:r>
          </a:p>
          <a:p>
            <a:pPr>
              <a:buNone/>
            </a:pPr>
            <a:r>
              <a:rPr lang="en-US" sz="2300" dirty="0" smtClean="0"/>
              <a:t>	This will limit our search to this author’s exact name.</a:t>
            </a:r>
          </a:p>
          <a:p>
            <a:pPr>
              <a:buNone/>
            </a:pPr>
            <a:r>
              <a:rPr lang="en-US" sz="2300" dirty="0" smtClean="0"/>
              <a:t>	</a:t>
            </a:r>
          </a:p>
          <a:p>
            <a:pPr>
              <a:buNone/>
            </a:pPr>
            <a:r>
              <a:rPr lang="en-US" sz="2300" dirty="0" smtClean="0"/>
              <a:t>3. Click on the </a:t>
            </a:r>
            <a:r>
              <a:rPr lang="en-US" sz="2300" u="sng" dirty="0" smtClean="0"/>
              <a:t>Search</a:t>
            </a:r>
            <a:r>
              <a:rPr lang="en-US" sz="2300" dirty="0" smtClean="0"/>
              <a:t> button.</a:t>
            </a:r>
          </a:p>
          <a:p>
            <a:pPr>
              <a:buNone/>
            </a:pPr>
            <a:endParaRPr lang="en-US" sz="2600" u="sng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857256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14287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1" cy="6572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Prof. Nabila </a:t>
            </a:r>
            <a:r>
              <a:rPr lang="en-US" sz="1900" dirty="0" err="1" smtClean="0">
                <a:solidFill>
                  <a:srgbClr val="C00000"/>
                </a:solidFill>
              </a:rPr>
              <a:t>Abdella’s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smtClean="0"/>
              <a:t>name will be displayed with the (62)  documents written by this author, the subject area and affiliation.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	</a:t>
            </a:r>
          </a:p>
          <a:p>
            <a:pPr>
              <a:buNone/>
            </a:pPr>
            <a:r>
              <a:rPr lang="en-US" sz="1900" dirty="0" smtClean="0"/>
              <a:t>4. To view the documents, Select the author name by ticking on the checkbox and click on </a:t>
            </a:r>
            <a:r>
              <a:rPr lang="en-US" sz="1900" u="sng" dirty="0" smtClean="0"/>
              <a:t>Show Documents.</a:t>
            </a:r>
          </a:p>
          <a:p>
            <a:pPr>
              <a:buNone/>
            </a:pPr>
            <a:endParaRPr lang="en-US" sz="1900" u="sng" dirty="0" smtClean="0"/>
          </a:p>
          <a:p>
            <a:pPr>
              <a:buNone/>
            </a:pPr>
            <a:endParaRPr lang="en-US" sz="1900" u="sng" dirty="0" smtClean="0"/>
          </a:p>
          <a:p>
            <a:pPr>
              <a:buNone/>
            </a:pPr>
            <a:endParaRPr lang="en-US" sz="1900" u="sng" dirty="0" smtClean="0"/>
          </a:p>
          <a:p>
            <a:pPr>
              <a:buNone/>
            </a:pPr>
            <a:endParaRPr lang="en-US" sz="1900" u="sng" dirty="0" smtClean="0"/>
          </a:p>
          <a:p>
            <a:pPr>
              <a:buNone/>
            </a:pPr>
            <a:endParaRPr lang="en-US" sz="1900" u="sng" dirty="0" smtClean="0"/>
          </a:p>
          <a:p>
            <a:pPr>
              <a:buNone/>
            </a:pPr>
            <a:endParaRPr lang="en-US" sz="1900" u="sng" dirty="0" smtClean="0"/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5. all (62) Document results will be displayed.</a:t>
            </a:r>
          </a:p>
          <a:p>
            <a:pPr>
              <a:buNone/>
            </a:pPr>
            <a:endParaRPr lang="en-US" sz="19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</a:t>
            </a:r>
            <a:endParaRPr lang="en-US" sz="1800" u="sng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857256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85725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6. To view the citation overview of the author, tick the checkbox next to Prof. Nabila </a:t>
            </a:r>
            <a:r>
              <a:rPr lang="en-US" sz="1800" dirty="0" err="1" smtClean="0"/>
              <a:t>Abdella’s</a:t>
            </a:r>
            <a:r>
              <a:rPr lang="en-US" sz="1800" dirty="0" smtClean="0"/>
              <a:t> name then Click on </a:t>
            </a:r>
            <a:r>
              <a:rPr lang="en-US" sz="1800" u="sng" dirty="0" smtClean="0"/>
              <a:t>View citation overview </a:t>
            </a:r>
            <a:r>
              <a:rPr lang="en-US" sz="1800" dirty="0" smtClean="0"/>
              <a:t>. </a:t>
            </a:r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7. The Citation overview for Prof. Nabila will be displayed.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7147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8. To view a specific document citation of a specific year, for example, we want to look at the citation overview for  the document (Risk Factors for the development….).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9. Select the document title by ticking the checkbox.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10. Click on the number (4) listed under the Year (2009) column to view the citation overview of this document.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11. This shows that the selected document was cited (4) times in (2009).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85725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12. Citation overview results will be displayed.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5725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Affiliation search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Performing an Affiliation search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85831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1900" dirty="0" smtClean="0"/>
              <a:t>	</a:t>
            </a:r>
          </a:p>
          <a:p>
            <a:pPr>
              <a:buNone/>
            </a:pPr>
            <a:r>
              <a:rPr lang="en-US" sz="1900" dirty="0" smtClean="0"/>
              <a:t>	Affiliation Identifier is the world's first tool to help you identify and group an organization's complete body of work. It turns a time-consuming process into a simple task.</a:t>
            </a:r>
            <a:br>
              <a:rPr lang="en-US" sz="1900" dirty="0" smtClean="0"/>
            </a:br>
            <a:endParaRPr lang="en-US" sz="1900" dirty="0" smtClean="0"/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b="1" dirty="0" smtClean="0">
                <a:solidFill>
                  <a:srgbClr val="C00000"/>
                </a:solidFill>
              </a:rPr>
              <a:t>For Example:</a:t>
            </a:r>
          </a:p>
          <a:p>
            <a:pPr>
              <a:buNone/>
            </a:pPr>
            <a:r>
              <a:rPr lang="en-US" sz="1900" dirty="0" smtClean="0"/>
              <a:t>	</a:t>
            </a:r>
          </a:p>
          <a:p>
            <a:pPr>
              <a:buNone/>
            </a:pPr>
            <a:r>
              <a:rPr lang="en-US" sz="1900" dirty="0" smtClean="0"/>
              <a:t>	We want to search for documents affiliated to </a:t>
            </a:r>
            <a:r>
              <a:rPr lang="en-US" sz="1900" dirty="0" smtClean="0">
                <a:solidFill>
                  <a:srgbClr val="C00000"/>
                </a:solidFill>
              </a:rPr>
              <a:t>Harvard University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 fontScale="92500"/>
          </a:bodyPr>
          <a:lstStyle/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endParaRPr lang="en-US" b="1" u="sng" dirty="0" smtClean="0"/>
          </a:p>
          <a:p>
            <a:pPr algn="ctr" rtl="0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    </a:t>
            </a:r>
          </a:p>
          <a:p>
            <a:pPr algn="ctr" rtl="0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dirty="0" err="1" smtClean="0"/>
              <a:t>SciVerse</a:t>
            </a:r>
            <a:r>
              <a:rPr lang="en-US" sz="3000" b="1" dirty="0" smtClean="0"/>
              <a:t> Scopus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endParaRPr lang="en-US" u="sng" dirty="0" smtClean="0"/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dirty="0" smtClean="0"/>
              <a:t>About  </a:t>
            </a:r>
            <a:r>
              <a:rPr lang="en-US" sz="1900" b="1" dirty="0" err="1" smtClean="0"/>
              <a:t>SciVerse</a:t>
            </a:r>
            <a:r>
              <a:rPr lang="en-US" sz="1900" b="1" dirty="0" smtClean="0"/>
              <a:t> Scopus: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endParaRPr lang="en-US" u="sng" dirty="0" smtClean="0"/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sz="2100" dirty="0" err="1" smtClean="0"/>
              <a:t>SciVerse</a:t>
            </a:r>
            <a:r>
              <a:rPr lang="en-US" sz="2100" dirty="0" smtClean="0"/>
              <a:t> Scopus is the world’s largest abstract and citation database of  peer-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reviewed literature and quality web sources with smart tools to track, analyze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 and visualize research. It's designed to find the information scientists need. 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SciVerse</a:t>
            </a:r>
            <a:r>
              <a:rPr lang="en-US" sz="2100" dirty="0" smtClean="0"/>
              <a:t> Scopus is the easiest way to get to relevant content fast. Tools to sort,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 refine and quickly identify results help you focus on the outcome of your work.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 You can spend less time mastering databases and more time on research.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Quick, easy and comprehensive, </a:t>
            </a:r>
            <a:r>
              <a:rPr lang="en-US" sz="2100" dirty="0" err="1" smtClean="0"/>
              <a:t>SciVerse</a:t>
            </a:r>
            <a:r>
              <a:rPr lang="en-US" sz="2100" dirty="0" smtClean="0"/>
              <a:t> Scopus provides superior support of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 the literature research process.</a:t>
            </a:r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endParaRPr lang="en-US" sz="2100" dirty="0" smtClean="0"/>
          </a:p>
          <a:p>
            <a:pPr algn="just" rtl="0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   </a:t>
            </a:r>
          </a:p>
          <a:p>
            <a:pPr algn="l" rtl="0">
              <a:buNone/>
            </a:pPr>
            <a:endParaRPr lang="en-US" dirty="0" smtClean="0"/>
          </a:p>
          <a:p>
            <a:pPr algn="just" rtl="0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From the Affiliation search form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9001156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1. Enter the affiliation </a:t>
            </a:r>
            <a:r>
              <a:rPr lang="en-US" sz="1800" dirty="0" smtClean="0">
                <a:solidFill>
                  <a:srgbClr val="C00000"/>
                </a:solidFill>
              </a:rPr>
              <a:t>Harvard University </a:t>
            </a:r>
            <a:r>
              <a:rPr lang="en-US" sz="1800" dirty="0" smtClean="0"/>
              <a:t>in the </a:t>
            </a:r>
            <a:r>
              <a:rPr lang="en-US" sz="1800" u="sng" dirty="0" smtClean="0"/>
              <a:t>Affiliation box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2. Click on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button.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3. Affiliation results will be displayed.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857256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85725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78687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4. To retrieve the documents of an affiliation, tick the checkbox next to the affiliation name. (You can choose more than one affiliation).</a:t>
            </a:r>
          </a:p>
          <a:p>
            <a:pPr>
              <a:buNone/>
            </a:pPr>
            <a:r>
              <a:rPr lang="en-US" sz="1800" dirty="0" smtClean="0"/>
              <a:t>5. Click on </a:t>
            </a:r>
            <a:r>
              <a:rPr lang="en-US" sz="1800" u="sng" dirty="0" smtClean="0"/>
              <a:t>Show Documents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6. Document results will be displayed.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56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857256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Advanced search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Performing an Advanced search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Advanced Search is designed to create a search using field codes, Proximity operators or Boolean operators to narrow the scope of the search.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Scopus uses the following two proximity operators: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1. </a:t>
            </a:r>
            <a:r>
              <a:rPr lang="en-US" sz="1800" dirty="0" smtClean="0">
                <a:solidFill>
                  <a:srgbClr val="C00000"/>
                </a:solidFill>
              </a:rPr>
              <a:t>PRE/n</a:t>
            </a:r>
            <a:r>
              <a:rPr lang="en-US" sz="1800" dirty="0" smtClean="0"/>
              <a:t> "precedes by". Where the first term in the search must precede the second by a specified number of terms (n).</a:t>
            </a:r>
          </a:p>
          <a:p>
            <a:pPr>
              <a:buNone/>
            </a:pPr>
            <a:r>
              <a:rPr lang="en-US" sz="1800" dirty="0" smtClean="0"/>
              <a:t>2. </a:t>
            </a:r>
            <a:r>
              <a:rPr lang="en-US" sz="1800" dirty="0" smtClean="0">
                <a:solidFill>
                  <a:srgbClr val="C00000"/>
                </a:solidFill>
              </a:rPr>
              <a:t>W/n</a:t>
            </a:r>
            <a:r>
              <a:rPr lang="en-US" sz="1800" dirty="0" smtClean="0"/>
              <a:t> "within". Where the terms in the search must be within a specified number of terms (n). Either word may appear first.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Example: </a:t>
            </a:r>
          </a:p>
          <a:p>
            <a:pPr>
              <a:buNone/>
            </a:pPr>
            <a:r>
              <a:rPr lang="en-US" sz="1800" dirty="0" smtClean="0"/>
              <a:t>1. pain W/15 morphine finds articles in which "pain" and "morphine" are no more than 15 terms apart.</a:t>
            </a:r>
          </a:p>
          <a:p>
            <a:pPr>
              <a:buNone/>
            </a:pPr>
            <a:r>
              <a:rPr lang="en-US" sz="1800" dirty="0" smtClean="0"/>
              <a:t>2. </a:t>
            </a:r>
            <a:r>
              <a:rPr lang="en-US" sz="1800" dirty="0" err="1" smtClean="0"/>
              <a:t>behavioural</a:t>
            </a:r>
            <a:r>
              <a:rPr lang="en-US" sz="1800" dirty="0" smtClean="0"/>
              <a:t> PRE/3 disturbances finds articles in which "</a:t>
            </a:r>
            <a:r>
              <a:rPr lang="en-US" sz="1800" dirty="0" err="1" smtClean="0"/>
              <a:t>behavioural</a:t>
            </a:r>
            <a:r>
              <a:rPr lang="en-US" sz="1800" dirty="0" smtClean="0"/>
              <a:t>" precedes "disturbances" by three or fewer words.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u="sng" dirty="0" smtClean="0"/>
          </a:p>
          <a:p>
            <a:pPr>
              <a:buNone/>
            </a:pPr>
            <a:r>
              <a:rPr lang="en-US" sz="1800" b="1" dirty="0" smtClean="0"/>
              <a:t>How to perform an Advanced search</a:t>
            </a:r>
          </a:p>
          <a:p>
            <a:pPr algn="ctr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For example: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We want to search for documents containing the term “</a:t>
            </a:r>
            <a:r>
              <a:rPr lang="en-US" sz="1800" dirty="0" smtClean="0">
                <a:solidFill>
                  <a:srgbClr val="C00000"/>
                </a:solidFill>
              </a:rPr>
              <a:t>Heart Attack</a:t>
            </a:r>
            <a:r>
              <a:rPr lang="en-US" sz="1800" dirty="0" smtClean="0"/>
              <a:t>” written by the author “</a:t>
            </a:r>
            <a:r>
              <a:rPr lang="en-US" sz="1800" dirty="0" smtClean="0">
                <a:solidFill>
                  <a:srgbClr val="C00000"/>
                </a:solidFill>
              </a:rPr>
              <a:t>Smith</a:t>
            </a:r>
            <a:r>
              <a:rPr lang="en-US" sz="1800" dirty="0" smtClean="0"/>
              <a:t>” that was published in “</a:t>
            </a:r>
            <a:r>
              <a:rPr lang="en-US" sz="1800" dirty="0" smtClean="0">
                <a:solidFill>
                  <a:srgbClr val="C00000"/>
                </a:solidFill>
              </a:rPr>
              <a:t>1993</a:t>
            </a:r>
            <a:r>
              <a:rPr lang="en-US" sz="1800" dirty="0" smtClean="0"/>
              <a:t>”.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71570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From the advanced search form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1. From the codes list, select (ALL) by double clicking on it, this option </a:t>
            </a:r>
          </a:p>
          <a:p>
            <a:pPr marL="342900" indent="-342900">
              <a:buNone/>
            </a:pPr>
            <a:r>
              <a:rPr lang="en-US" sz="1800" dirty="0" smtClean="0"/>
              <a:t>	will search all fields.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2. Type “</a:t>
            </a:r>
            <a:r>
              <a:rPr lang="en-US" sz="1800" dirty="0" smtClean="0">
                <a:solidFill>
                  <a:srgbClr val="C00000"/>
                </a:solidFill>
              </a:rPr>
              <a:t>Heart Attack</a:t>
            </a:r>
            <a:r>
              <a:rPr lang="en-US" sz="1800" dirty="0" smtClean="0"/>
              <a:t>” in the brackets.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3. From the list of operators, select the operator (AND) by double clicking on it.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4. Select (AUTH) from the codes then type “</a:t>
            </a:r>
            <a:r>
              <a:rPr lang="en-US" sz="1800" dirty="0" smtClean="0">
                <a:solidFill>
                  <a:srgbClr val="C00000"/>
                </a:solidFill>
              </a:rPr>
              <a:t>Smith</a:t>
            </a:r>
            <a:r>
              <a:rPr lang="en-US" sz="1800" dirty="0" smtClean="0"/>
              <a:t>” in the brackets.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5. Select (AND) then (PUBYEAR) from the list of codes and type (</a:t>
            </a:r>
            <a:r>
              <a:rPr lang="en-US" sz="1800" dirty="0" smtClean="0">
                <a:solidFill>
                  <a:srgbClr val="C00000"/>
                </a:solidFill>
              </a:rPr>
              <a:t>IS 1993</a:t>
            </a:r>
            <a:r>
              <a:rPr lang="en-US" sz="1800" dirty="0" smtClean="0"/>
              <a:t>), the option (IS) will retrieve documents published in 1993 only.</a:t>
            </a:r>
          </a:p>
          <a:p>
            <a:pPr marL="342900" indent="-342900">
              <a:buNone/>
            </a:pP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500174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86388"/>
            <a:ext cx="8572560" cy="13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643314"/>
            <a:ext cx="1376362" cy="93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6. Click on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button.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7. Search results will be displayed.</a:t>
            </a:r>
            <a:endParaRPr lang="en-US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0102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Field codes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You can search for a term in a specific field by entering the field code in your Advanced search.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The following slides will further explain the meanings of codes and operators used to conduct an advanced search in Scopus.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86190"/>
            <a:ext cx="16478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478634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3"/>
            <a:ext cx="4071966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478634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407196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endParaRPr lang="en-US" b="1" dirty="0" smtClean="0"/>
          </a:p>
          <a:p>
            <a:pPr algn="just">
              <a:lnSpc>
                <a:spcPct val="80000"/>
              </a:lnSpc>
              <a:buNone/>
            </a:pPr>
            <a:r>
              <a:rPr lang="en-US" sz="1800" b="1" dirty="0" err="1" smtClean="0"/>
              <a:t>SciVerse</a:t>
            </a:r>
            <a:r>
              <a:rPr lang="en-US" sz="1800" b="1" dirty="0" smtClean="0"/>
              <a:t> Scopus</a:t>
            </a:r>
          </a:p>
          <a:p>
            <a:pPr algn="just">
              <a:lnSpc>
                <a:spcPct val="80000"/>
              </a:lnSpc>
              <a:buNone/>
            </a:pPr>
            <a:endParaRPr lang="en-US" dirty="0" smtClean="0"/>
          </a:p>
          <a:p>
            <a:pPr algn="just">
              <a:lnSpc>
                <a:spcPct val="80000"/>
              </a:lnSpc>
              <a:buNone/>
            </a:pPr>
            <a:r>
              <a:rPr lang="en-US" dirty="0" smtClean="0">
                <a:sym typeface="Wingdings"/>
              </a:rPr>
              <a:t>  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1800" dirty="0" smtClean="0">
                <a:sym typeface="Wingdings"/>
              </a:rPr>
              <a:t> </a:t>
            </a:r>
            <a:r>
              <a:rPr lang="en-US" sz="1800" dirty="0" smtClean="0"/>
              <a:t>Contains 41 million records, 70% with abstracts.</a:t>
            </a:r>
          </a:p>
          <a:p>
            <a:pPr algn="just"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ym typeface="Wingdings"/>
              </a:rPr>
              <a:t> </a:t>
            </a:r>
            <a:r>
              <a:rPr lang="en-US" sz="1800" dirty="0" smtClean="0"/>
              <a:t>Nearly 18,000 titles from 5,000 publishers worldwide.</a:t>
            </a:r>
          </a:p>
          <a:p>
            <a:pPr>
              <a:buFont typeface="Wingdings"/>
              <a:buChar char="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ym typeface="Wingdings"/>
              </a:rPr>
              <a:t> </a:t>
            </a:r>
            <a:r>
              <a:rPr lang="en-US" sz="1800" dirty="0" smtClean="0"/>
              <a:t>70% of content is pulled from international sources.</a:t>
            </a:r>
          </a:p>
          <a:p>
            <a:pPr>
              <a:buFont typeface="Wingdings"/>
              <a:buChar char="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ym typeface="Wingdings"/>
              </a:rPr>
              <a:t> </a:t>
            </a:r>
            <a:r>
              <a:rPr lang="en-US" sz="1800" dirty="0" smtClean="0"/>
              <a:t>Includes over 3 million conference papers.</a:t>
            </a:r>
          </a:p>
          <a:p>
            <a:pPr>
              <a:buFont typeface="Wingdings"/>
              <a:buChar char="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ym typeface="Wingdings"/>
              </a:rPr>
              <a:t> </a:t>
            </a:r>
            <a:r>
              <a:rPr lang="en-US" sz="1800" dirty="0" smtClean="0"/>
              <a:t>Provides 100% Medline coverage.</a:t>
            </a:r>
          </a:p>
          <a:p>
            <a:pPr>
              <a:buFont typeface="Wingdings"/>
              <a:buChar char="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ym typeface="Wingdings"/>
              </a:rPr>
              <a:t> </a:t>
            </a:r>
            <a:r>
              <a:rPr lang="en-US" sz="1800" dirty="0" smtClean="0"/>
              <a:t>Offers sophisticated tools to track, analyze and visualize research.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23825"/>
            <a:ext cx="4857783" cy="659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52"/>
            <a:ext cx="400052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04775"/>
            <a:ext cx="4714908" cy="66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142852"/>
            <a:ext cx="414340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2"/>
            <a:ext cx="4572032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133350"/>
            <a:ext cx="4286279" cy="658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14340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52"/>
            <a:ext cx="471490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57203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52"/>
            <a:ext cx="428627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6972331" cy="49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Browse Sources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Browsing Sources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sz="1800" dirty="0" smtClean="0"/>
              <a:t>	The S</a:t>
            </a:r>
            <a:r>
              <a:rPr lang="en-US" sz="1800" u="sng" dirty="0" smtClean="0"/>
              <a:t>ources</a:t>
            </a:r>
            <a:r>
              <a:rPr lang="en-US" sz="1800" dirty="0" smtClean="0"/>
              <a:t> tab allows you to browse an alphabetical list of all journals, book series, trade publications and conference proceedings available in Scopus or on external platforms.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From the navigation bar:</a:t>
            </a:r>
          </a:p>
          <a:p>
            <a:pPr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1. Click on </a:t>
            </a:r>
            <a:r>
              <a:rPr lang="en-US" sz="1800" u="sng" dirty="0" smtClean="0"/>
              <a:t>Sources</a:t>
            </a:r>
            <a:r>
              <a:rPr lang="en-US" sz="1800" dirty="0" smtClean="0"/>
              <a:t>. 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2581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4448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2. You can browse all source titles alphabetically by selecting the first letter of the Journal title.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3. You can browse the source titles sorted by subject.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For Example: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We want to search for a list of </a:t>
            </a:r>
            <a:r>
              <a:rPr lang="en-US" sz="1800" dirty="0" smtClean="0">
                <a:solidFill>
                  <a:srgbClr val="C00000"/>
                </a:solidFill>
              </a:rPr>
              <a:t>Journals</a:t>
            </a:r>
            <a:r>
              <a:rPr lang="en-US" sz="1800" dirty="0" smtClean="0"/>
              <a:t> in the subject area </a:t>
            </a:r>
            <a:r>
              <a:rPr lang="en-US" sz="1800" dirty="0" smtClean="0">
                <a:solidFill>
                  <a:srgbClr val="C00000"/>
                </a:solidFill>
              </a:rPr>
              <a:t>Chemistry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1. From the </a:t>
            </a:r>
            <a:r>
              <a:rPr lang="en-US" sz="1800" u="sng" dirty="0" smtClean="0"/>
              <a:t>Subject Area</a:t>
            </a:r>
            <a:r>
              <a:rPr lang="en-US" sz="1800" dirty="0" smtClean="0"/>
              <a:t>, select “</a:t>
            </a:r>
            <a:r>
              <a:rPr lang="en-US" sz="1800" dirty="0" smtClean="0">
                <a:solidFill>
                  <a:srgbClr val="C00000"/>
                </a:solidFill>
              </a:rPr>
              <a:t>Chemistry</a:t>
            </a:r>
            <a:r>
              <a:rPr lang="en-US" sz="1800" dirty="0" smtClean="0"/>
              <a:t>” from the drop down menu.</a:t>
            </a:r>
          </a:p>
          <a:p>
            <a:pPr marL="342900" indent="-342900">
              <a:buAutoNum type="arabicPeriod"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2. From the </a:t>
            </a:r>
            <a:r>
              <a:rPr lang="en-US" sz="1800" u="sng" dirty="0" smtClean="0"/>
              <a:t>Source Type</a:t>
            </a:r>
            <a:r>
              <a:rPr lang="en-US" sz="1800" dirty="0" smtClean="0"/>
              <a:t>, Select “</a:t>
            </a:r>
            <a:r>
              <a:rPr lang="en-US" sz="1800" dirty="0" smtClean="0">
                <a:solidFill>
                  <a:srgbClr val="C00000"/>
                </a:solidFill>
              </a:rPr>
              <a:t>Journals</a:t>
            </a:r>
            <a:r>
              <a:rPr lang="en-US" sz="1800" dirty="0" smtClean="0"/>
              <a:t>” from the drop down menu, this will limit your search results.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3. Click on the </a:t>
            </a:r>
            <a:r>
              <a:rPr lang="en-US" sz="1800" u="sng" dirty="0" smtClean="0"/>
              <a:t>Display sources</a:t>
            </a:r>
            <a:r>
              <a:rPr lang="en-US" sz="1800" dirty="0" smtClean="0"/>
              <a:t> button.</a:t>
            </a:r>
            <a:endParaRPr lang="en-US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29264"/>
            <a:ext cx="41434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71477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4. A total of (12) Search results will be displayed.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5. You can search for a source by Title, ISSN or Publisher by using the side Search form.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728914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857252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71514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This guide will show you how to:</a:t>
            </a:r>
          </a:p>
          <a:p>
            <a:pPr marL="514350" indent="-514350">
              <a:buNone/>
            </a:pPr>
            <a:endParaRPr lang="en-US" sz="1800" b="1" dirty="0" smtClean="0"/>
          </a:p>
          <a:p>
            <a:pPr marL="514350" indent="-514350">
              <a:buNone/>
            </a:pPr>
            <a:r>
              <a:rPr lang="en-US" sz="1800" dirty="0" smtClean="0"/>
              <a:t>1. Use Document search</a:t>
            </a:r>
          </a:p>
          <a:p>
            <a:pPr marL="514350" indent="-514350">
              <a:buNone/>
            </a:pPr>
            <a:r>
              <a:rPr lang="en-US" sz="1800" dirty="0" smtClean="0"/>
              <a:t>2. Use Author search</a:t>
            </a:r>
          </a:p>
          <a:p>
            <a:pPr marL="514350" indent="-514350">
              <a:buNone/>
            </a:pPr>
            <a:r>
              <a:rPr lang="en-US" sz="1800" dirty="0" smtClean="0"/>
              <a:t>3. Use Affiliation search</a:t>
            </a:r>
          </a:p>
          <a:p>
            <a:pPr marL="514350" indent="-514350">
              <a:buNone/>
            </a:pPr>
            <a:r>
              <a:rPr lang="en-US" sz="1800" dirty="0" smtClean="0"/>
              <a:t>4. Use Advanced search</a:t>
            </a:r>
          </a:p>
          <a:p>
            <a:pPr marL="514350" indent="-514350">
              <a:buNone/>
            </a:pPr>
            <a:r>
              <a:rPr lang="en-US" sz="1800" dirty="0" smtClean="0"/>
              <a:t>5. Browse Sources</a:t>
            </a:r>
          </a:p>
          <a:p>
            <a:pPr marL="514350" indent="-514350">
              <a:buNone/>
            </a:pPr>
            <a:r>
              <a:rPr lang="en-US" sz="1800" dirty="0" smtClean="0"/>
              <a:t>6. Use Analytics</a:t>
            </a:r>
          </a:p>
          <a:p>
            <a:pPr marL="514350" indent="-514350">
              <a:buNone/>
            </a:pPr>
            <a:r>
              <a:rPr lang="en-US" sz="1800" dirty="0" smtClean="0"/>
              <a:t>7. Personalize My Alerts</a:t>
            </a:r>
          </a:p>
          <a:p>
            <a:pPr marL="514350" indent="-514350">
              <a:buNone/>
            </a:pPr>
            <a:r>
              <a:rPr lang="en-US" sz="1800" dirty="0" smtClean="0"/>
              <a:t>8. Personalize My List</a:t>
            </a:r>
          </a:p>
          <a:p>
            <a:pPr marL="514350" indent="-514350">
              <a:buNone/>
            </a:pPr>
            <a:r>
              <a:rPr lang="en-US" sz="1800" dirty="0" smtClean="0"/>
              <a:t>9. Personalize My Settings</a:t>
            </a:r>
            <a:endParaRPr lang="en-US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10978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For Example: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We want to search for all source titles containing the search term “ </a:t>
            </a:r>
            <a:r>
              <a:rPr lang="en-US" sz="1800" dirty="0" smtClean="0">
                <a:solidFill>
                  <a:srgbClr val="C00000"/>
                </a:solidFill>
              </a:rPr>
              <a:t>Bio</a:t>
            </a:r>
            <a:r>
              <a:rPr lang="en-US" sz="1800" dirty="0" smtClean="0"/>
              <a:t>”.</a:t>
            </a:r>
          </a:p>
          <a:p>
            <a:pPr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b="1" dirty="0" smtClean="0"/>
              <a:t>From the side Search form: 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1. Type the term “bio” in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box.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2. Select “ Title” from the  </a:t>
            </a:r>
            <a:r>
              <a:rPr lang="en-US" sz="1800" u="sng" dirty="0" smtClean="0"/>
              <a:t>In</a:t>
            </a:r>
            <a:r>
              <a:rPr lang="en-US" sz="1800" dirty="0" smtClean="0"/>
              <a:t> drop down menu.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3. Click on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button.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2581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4. Search results matching the term “bio” will be displayed.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5. Journal metrics columns ( SJR – SNIP ) show the current metric values for the sources.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6. Click on the source title to view the publication’s information page.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857256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7. The publication details of the source title are displayed at the top of the source information page.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8. To generate a Citation overview for a specific year of the publication , click on </a:t>
            </a:r>
            <a:r>
              <a:rPr lang="en-US" sz="1800" u="sng" dirty="0" smtClean="0"/>
              <a:t>View citation overview</a:t>
            </a:r>
            <a:r>
              <a:rPr lang="en-US" sz="1800" dirty="0" smtClean="0"/>
              <a:t> for example, let’s click on the Citation Overview of 2010.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85725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9. An overview of the citations of documents of the year 2010 will be displayed.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10. The selected document ( Errors in experimental design …) is cited (1) time in 2010.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11. To view the Citation, Click on number (1) from the citations.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85725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12. The article that cited the document ( Errors in experimental </a:t>
            </a:r>
          </a:p>
          <a:p>
            <a:pPr>
              <a:buNone/>
            </a:pPr>
            <a:r>
              <a:rPr lang="en-US" sz="1800" dirty="0" smtClean="0"/>
              <a:t>        design …) will be displayed.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13. To view the article, Click on the title.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57256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Analytics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Analyzing Journals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The Journal Analyzer is used to compare up to 10 Scopus sources on a v</a:t>
            </a:r>
            <a:r>
              <a:rPr lang="en-US" sz="1800" u="sng" dirty="0" smtClean="0"/>
              <a:t>ariety of parameters</a:t>
            </a:r>
            <a:r>
              <a:rPr lang="en-US" sz="1800" dirty="0" smtClean="0"/>
              <a:t>: SJR, SNIP, citations, documents and the percentage of documents not cited.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The analyzer is available in both a </a:t>
            </a:r>
            <a:r>
              <a:rPr lang="en-US" sz="1800" u="sng" dirty="0" smtClean="0"/>
              <a:t>Line Chart</a:t>
            </a:r>
            <a:r>
              <a:rPr lang="en-US" sz="1800" dirty="0" smtClean="0"/>
              <a:t> and a </a:t>
            </a:r>
            <a:r>
              <a:rPr lang="en-US" sz="1800" u="sng" dirty="0" smtClean="0"/>
              <a:t>Table</a:t>
            </a:r>
            <a:r>
              <a:rPr lang="en-US" sz="1800" dirty="0" smtClean="0"/>
              <a:t> view. The Line Chart displays information in a line graph, with separate graphs for each parameter. The Table lists parameters together in one table. 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For Example: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We want to analyze the Journal “ </a:t>
            </a:r>
            <a:r>
              <a:rPr lang="en-US" sz="1800" dirty="0" smtClean="0">
                <a:solidFill>
                  <a:srgbClr val="C00000"/>
                </a:solidFill>
              </a:rPr>
              <a:t>Pediatric Infectious Diseases Journal</a:t>
            </a:r>
            <a:r>
              <a:rPr lang="en-US" sz="1800" dirty="0" smtClean="0"/>
              <a:t>” in terms of </a:t>
            </a:r>
            <a:r>
              <a:rPr lang="en-US" sz="1800" dirty="0" smtClean="0">
                <a:solidFill>
                  <a:srgbClr val="C00000"/>
                </a:solidFill>
              </a:rPr>
              <a:t>SJR</a:t>
            </a:r>
            <a:r>
              <a:rPr lang="en-US" sz="1800" dirty="0" smtClean="0"/>
              <a:t> which is a measure of the scientific prestige of scholarly sources.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r>
              <a:rPr lang="en-US" sz="1800" b="1" dirty="0" smtClean="0"/>
              <a:t>From the navigation bar</a:t>
            </a:r>
            <a:r>
              <a:rPr lang="en-US" sz="1800" dirty="0" smtClean="0"/>
              <a:t>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1. Click on </a:t>
            </a:r>
            <a:r>
              <a:rPr lang="en-US" sz="1800" u="sng" dirty="0" smtClean="0"/>
              <a:t>Analytics</a:t>
            </a:r>
            <a:r>
              <a:rPr lang="en-US" sz="1800" dirty="0" smtClean="0"/>
              <a:t>.</a:t>
            </a:r>
          </a:p>
          <a:p>
            <a:pPr marL="342900" indent="-342900">
              <a:buAutoNum type="arabicPeriod"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2. Enter the Journal title “</a:t>
            </a:r>
            <a:r>
              <a:rPr lang="en-US" sz="1800" dirty="0" smtClean="0">
                <a:solidFill>
                  <a:srgbClr val="C00000"/>
                </a:solidFill>
              </a:rPr>
              <a:t>Pediatric Infectious disease journal</a:t>
            </a:r>
            <a:r>
              <a:rPr lang="en-US" sz="1800" dirty="0" smtClean="0"/>
              <a:t>” in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box.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3. Select </a:t>
            </a:r>
            <a:r>
              <a:rPr lang="en-US" sz="1800" u="sng" dirty="0" smtClean="0">
                <a:solidFill>
                  <a:srgbClr val="C00000"/>
                </a:solidFill>
              </a:rPr>
              <a:t>SJR</a:t>
            </a:r>
            <a:r>
              <a:rPr lang="en-US" sz="1800" dirty="0" smtClean="0"/>
              <a:t> then click on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button.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47136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35290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4. Journal results will be displayed.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5. To add the Journal to the chart or table for analyzing, double click on the title and drag it to the right.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6. To switch between the Chart and Table views, Click on the preferred option.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5725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5016"/>
            <a:ext cx="2124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6. This is the chart form of the journal analyzer for “</a:t>
            </a:r>
            <a:r>
              <a:rPr lang="en-US" sz="1800" dirty="0" smtClean="0">
                <a:solidFill>
                  <a:srgbClr val="C00000"/>
                </a:solidFill>
              </a:rPr>
              <a:t>Pediatric Infectious Disease Journal</a:t>
            </a:r>
            <a:r>
              <a:rPr lang="en-US" sz="1800" dirty="0" smtClean="0"/>
              <a:t>”.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7. To view the analyses ( SJR – SNIP – Citation – Documents - % Not Cited ), Click on the preferred tab on the chart.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5725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Document search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8. This is the Table form of the Journal Analyzer.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9. The analyses ( SJR – SNIP – Citation – Documents - % Not Cited  ) are listed in the table.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429683" cy="36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My Alerts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sz="2800" dirty="0" smtClean="0">
                <a:sym typeface="Wingdings"/>
              </a:rPr>
              <a:t>	</a:t>
            </a:r>
          </a:p>
          <a:p>
            <a:pPr algn="just">
              <a:buFont typeface="Wingdings" pitchFamily="2" charset="2"/>
              <a:buNone/>
            </a:pPr>
            <a:r>
              <a:rPr lang="en-US" sz="1800" b="1" dirty="0" smtClean="0">
                <a:sym typeface="Wingdings"/>
              </a:rPr>
              <a:t>About My Alerts</a:t>
            </a:r>
          </a:p>
          <a:p>
            <a:pPr algn="just">
              <a:buFont typeface="Wingdings" pitchFamily="2" charset="2"/>
              <a:buNone/>
            </a:pPr>
            <a:endParaRPr lang="en-US" sz="2800" dirty="0" smtClean="0">
              <a:sym typeface="Wingdings"/>
            </a:endParaRPr>
          </a:p>
          <a:p>
            <a:pPr algn="just">
              <a:buFont typeface="Wingdings" pitchFamily="2" charset="2"/>
              <a:buNone/>
            </a:pPr>
            <a:r>
              <a:rPr lang="en-US" sz="2800" dirty="0" smtClean="0">
                <a:sym typeface="Wingdings"/>
              </a:rPr>
              <a:t>	</a:t>
            </a:r>
            <a:r>
              <a:rPr lang="en-US" sz="1800" dirty="0" smtClean="0"/>
              <a:t>You must be logged into Scopus in order to take advantage of the My Alerts feature.</a:t>
            </a:r>
          </a:p>
          <a:p>
            <a:pPr algn="just">
              <a:buFont typeface="Wingdings" pitchFamily="2" charset="2"/>
              <a:buNone/>
            </a:pPr>
            <a:r>
              <a:rPr lang="en-US" sz="1800" dirty="0" smtClean="0"/>
              <a:t>	</a:t>
            </a:r>
          </a:p>
          <a:p>
            <a:pPr algn="just">
              <a:buFont typeface="Wingdings" pitchFamily="2" charset="2"/>
              <a:buNone/>
            </a:pPr>
            <a:r>
              <a:rPr lang="en-US" sz="1800" dirty="0" smtClean="0"/>
              <a:t>	If you have not logged into Scopus, you will not be able to access </a:t>
            </a:r>
            <a:r>
              <a:rPr lang="en-US" sz="1800" u="sng" dirty="0" smtClean="0"/>
              <a:t>My Alerts</a:t>
            </a:r>
            <a:r>
              <a:rPr lang="en-US" sz="1800" dirty="0" smtClean="0"/>
              <a:t>, </a:t>
            </a:r>
            <a:r>
              <a:rPr lang="en-US" sz="1800" u="sng" dirty="0" smtClean="0"/>
              <a:t>My List </a:t>
            </a:r>
            <a:r>
              <a:rPr lang="en-US" sz="1800" dirty="0" smtClean="0"/>
              <a:t>and </a:t>
            </a:r>
            <a:r>
              <a:rPr lang="en-US" sz="1800" u="sng" dirty="0" smtClean="0"/>
              <a:t>My Settings</a:t>
            </a:r>
            <a:r>
              <a:rPr lang="en-US" sz="1800" dirty="0" smtClean="0"/>
              <a:t> Pages.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71570"/>
          </a:xfrm>
        </p:spPr>
        <p:txBody>
          <a:bodyPr anchor="ctr">
            <a:noAutofit/>
          </a:bodyPr>
          <a:lstStyle/>
          <a:p>
            <a:pPr algn="l"/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en-US" sz="1800" b="1" dirty="0" smtClean="0">
                <a:solidFill>
                  <a:schemeClr val="tx1"/>
                </a:solidFill>
              </a:rPr>
              <a:t>From the navigation bar: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None/>
            </a:pPr>
            <a:endParaRPr lang="en-US" sz="1900" dirty="0" smtClean="0"/>
          </a:p>
          <a:p>
            <a:pPr marL="457200" indent="-457200">
              <a:buNone/>
            </a:pPr>
            <a:endParaRPr lang="en-US" sz="4500" dirty="0" smtClean="0"/>
          </a:p>
          <a:p>
            <a:pPr marL="457200" indent="-457200">
              <a:buNone/>
            </a:pPr>
            <a:r>
              <a:rPr lang="en-US" sz="7200" dirty="0" smtClean="0"/>
              <a:t>1. Click on My Alerts.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7200" dirty="0" smtClean="0"/>
          </a:p>
          <a:p>
            <a:pPr marL="457200" indent="-457200">
              <a:buNone/>
            </a:pPr>
            <a:endParaRPr lang="en-US" sz="7200" dirty="0" smtClean="0"/>
          </a:p>
          <a:p>
            <a:pPr marL="457200" indent="-457200">
              <a:buNone/>
            </a:pPr>
            <a:endParaRPr lang="en-US" sz="7200" dirty="0" smtClean="0"/>
          </a:p>
          <a:p>
            <a:pPr marL="457200" indent="-457200">
              <a:buNone/>
            </a:pPr>
            <a:endParaRPr lang="en-US" sz="7200" dirty="0" smtClean="0"/>
          </a:p>
          <a:p>
            <a:pPr marL="457200" indent="-457200">
              <a:buNone/>
            </a:pPr>
            <a:r>
              <a:rPr lang="en-US" sz="7200" dirty="0" smtClean="0"/>
              <a:t>2. A Login page to Scopus will be displayed.</a:t>
            </a:r>
          </a:p>
          <a:p>
            <a:pPr marL="457200" indent="-457200">
              <a:buNone/>
            </a:pPr>
            <a:endParaRPr lang="en-US" sz="7200" dirty="0" smtClean="0"/>
          </a:p>
          <a:p>
            <a:pPr marL="457200" indent="-457200">
              <a:buNone/>
            </a:pPr>
            <a:r>
              <a:rPr lang="en-US" sz="7200" dirty="0" smtClean="0"/>
              <a:t>						</a:t>
            </a:r>
          </a:p>
          <a:p>
            <a:pPr marL="457200" indent="-457200">
              <a:buNone/>
            </a:pPr>
            <a:endParaRPr lang="en-US" sz="7200" dirty="0" smtClean="0"/>
          </a:p>
          <a:p>
            <a:pPr marL="457200" indent="-457200">
              <a:buNone/>
            </a:pPr>
            <a:r>
              <a:rPr lang="en-US" sz="7200" dirty="0" smtClean="0"/>
              <a:t>3. Enter your Scopus </a:t>
            </a:r>
            <a:r>
              <a:rPr lang="en-US" sz="7200" u="sng" dirty="0" smtClean="0"/>
              <a:t>username</a:t>
            </a:r>
            <a:r>
              <a:rPr lang="en-US" sz="7200" dirty="0" smtClean="0"/>
              <a:t> and </a:t>
            </a:r>
          </a:p>
          <a:p>
            <a:pPr marL="457200" indent="-457200">
              <a:buNone/>
            </a:pPr>
            <a:r>
              <a:rPr lang="en-US" sz="7200" dirty="0" smtClean="0"/>
              <a:t>     </a:t>
            </a:r>
            <a:r>
              <a:rPr lang="en-US" sz="7200" u="sng" dirty="0" smtClean="0"/>
              <a:t>password</a:t>
            </a:r>
            <a:r>
              <a:rPr lang="en-US" sz="7200" dirty="0" smtClean="0"/>
              <a:t> in the appropriate fields. </a:t>
            </a:r>
          </a:p>
          <a:p>
            <a:pPr marL="457200" indent="-457200">
              <a:buNone/>
            </a:pPr>
            <a:r>
              <a:rPr lang="en-US" sz="7200" dirty="0" smtClean="0"/>
              <a:t>   </a:t>
            </a:r>
          </a:p>
          <a:p>
            <a:pPr marL="457200" indent="-457200">
              <a:buNone/>
            </a:pPr>
            <a:r>
              <a:rPr lang="en-US" sz="7200" dirty="0" smtClean="0">
                <a:sym typeface="Wingdings"/>
              </a:rPr>
              <a:t>     </a:t>
            </a:r>
          </a:p>
          <a:p>
            <a:pPr marL="457200" indent="-457200">
              <a:buNone/>
            </a:pPr>
            <a:r>
              <a:rPr lang="en-US" sz="7200" dirty="0" smtClean="0">
                <a:sym typeface="Wingdings"/>
              </a:rPr>
              <a:t>	 </a:t>
            </a:r>
            <a:r>
              <a:rPr lang="en-US" sz="7200" dirty="0" smtClean="0"/>
              <a:t>Your username and password are </a:t>
            </a:r>
          </a:p>
          <a:p>
            <a:pPr marL="457200" indent="-457200">
              <a:buNone/>
            </a:pPr>
            <a:r>
              <a:rPr lang="en-US" sz="7200" dirty="0" smtClean="0"/>
              <a:t>              both case-sensitive.</a:t>
            </a:r>
          </a:p>
          <a:p>
            <a:pPr marL="457200" indent="-457200">
              <a:buNone/>
            </a:pPr>
            <a:endParaRPr lang="en-US" sz="4500" dirty="0" smtClean="0"/>
          </a:p>
          <a:p>
            <a:pPr marL="457200" indent="-457200">
              <a:buNone/>
            </a:pPr>
            <a:endParaRPr lang="en-US" sz="4500" dirty="0" smtClean="0"/>
          </a:p>
          <a:p>
            <a:pPr marL="457200" indent="-457200">
              <a:buNone/>
            </a:pPr>
            <a:endParaRPr lang="en-US" sz="1900" dirty="0" smtClean="0"/>
          </a:p>
          <a:p>
            <a:pPr marL="457200" indent="-457200">
              <a:buNone/>
            </a:pPr>
            <a:endParaRPr lang="en-US" sz="1900" dirty="0" smtClean="0"/>
          </a:p>
          <a:p>
            <a:pPr marL="457200" indent="-457200">
              <a:buNone/>
            </a:pPr>
            <a:endParaRPr lang="en-US" sz="1900" dirty="0" smtClean="0"/>
          </a:p>
          <a:p>
            <a:pPr marL="457200" indent="-457200">
              <a:buNone/>
            </a:pPr>
            <a:endParaRPr lang="en-US" sz="1900" dirty="0" smtClean="0"/>
          </a:p>
          <a:p>
            <a:pPr marL="457200" indent="-457200">
              <a:buNone/>
            </a:pPr>
            <a:endParaRPr lang="en-US" sz="1900" dirty="0" smtClean="0"/>
          </a:p>
          <a:p>
            <a:pPr marL="457200" indent="-457200">
              <a:buNone/>
            </a:pPr>
            <a:endParaRPr lang="en-US" sz="1900" dirty="0" smtClean="0"/>
          </a:p>
          <a:p>
            <a:pPr marL="457200" indent="-457200">
              <a:buNone/>
            </a:pPr>
            <a:endParaRPr lang="en-US" sz="1900" dirty="0" smtClean="0"/>
          </a:p>
          <a:p>
            <a:endParaRPr lang="en-US" sz="1900" b="1" dirty="0" smtClean="0"/>
          </a:p>
          <a:p>
            <a:endParaRPr lang="en-US" sz="2800" b="1" dirty="0" smtClean="0"/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143248"/>
            <a:ext cx="36433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4214842" cy="19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786874" cy="6572296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sz="1800" dirty="0" smtClean="0"/>
              <a:t>	</a:t>
            </a:r>
          </a:p>
          <a:p>
            <a:pPr algn="just">
              <a:buFont typeface="Wingdings" pitchFamily="2" charset="2"/>
              <a:buNone/>
            </a:pPr>
            <a:r>
              <a:rPr lang="en-US" sz="1800" dirty="0" smtClean="0"/>
              <a:t>4. My Alerts page will be displayed.</a:t>
            </a:r>
          </a:p>
          <a:p>
            <a:pPr algn="just">
              <a:buFont typeface="Wingdings" pitchFamily="2" charset="2"/>
              <a:buNone/>
            </a:pPr>
            <a:endParaRPr lang="en-US" sz="1800" dirty="0" smtClean="0"/>
          </a:p>
          <a:p>
            <a:pPr algn="just">
              <a:buFont typeface="Wingdings" pitchFamily="2" charset="2"/>
              <a:buNone/>
            </a:pPr>
            <a:endParaRPr lang="en-US" sz="1800" dirty="0" smtClean="0"/>
          </a:p>
          <a:p>
            <a:pPr algn="just">
              <a:buFont typeface="Wingdings" pitchFamily="2" charset="2"/>
              <a:buNone/>
            </a:pPr>
            <a:r>
              <a:rPr lang="en-US" sz="1800" dirty="0" smtClean="0"/>
              <a:t>	</a:t>
            </a:r>
          </a:p>
          <a:p>
            <a:pPr algn="just">
              <a:buFont typeface="Wingdings" pitchFamily="2" charset="2"/>
              <a:buNone/>
            </a:pPr>
            <a:r>
              <a:rPr lang="en-US" sz="2800" dirty="0" smtClean="0"/>
              <a:t>	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85725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For Example: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We want to set an Alert for an article relating to “</a:t>
            </a:r>
            <a:r>
              <a:rPr lang="en-US" sz="1800" dirty="0" smtClean="0">
                <a:solidFill>
                  <a:srgbClr val="C00000"/>
                </a:solidFill>
              </a:rPr>
              <a:t>diabetes in children</a:t>
            </a:r>
            <a:r>
              <a:rPr lang="en-US" sz="1800" dirty="0" smtClean="0"/>
              <a:t>”.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From the Search form</a:t>
            </a:r>
            <a:r>
              <a:rPr lang="en-US" sz="1800" dirty="0" smtClean="0"/>
              <a:t>: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1. Enter “ </a:t>
            </a:r>
            <a:r>
              <a:rPr lang="en-US" sz="1800" dirty="0" smtClean="0">
                <a:solidFill>
                  <a:srgbClr val="C00000"/>
                </a:solidFill>
              </a:rPr>
              <a:t>Diabetes in children</a:t>
            </a:r>
            <a:r>
              <a:rPr lang="en-US" sz="1800" dirty="0" smtClean="0"/>
              <a:t>” in the Search box.</a:t>
            </a:r>
          </a:p>
          <a:p>
            <a:pPr marL="342900" indent="-342900">
              <a:buNone/>
            </a:pPr>
            <a:r>
              <a:rPr lang="en-US" sz="1800" dirty="0" smtClean="0"/>
              <a:t>2. Click on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button.</a:t>
            </a:r>
          </a:p>
          <a:p>
            <a:pPr marL="342900" indent="-342900">
              <a:buNone/>
            </a:pPr>
            <a:r>
              <a:rPr lang="en-US" sz="1800" dirty="0" smtClean="0"/>
              <a:t>3. Set the Alert on any article by ticking the checkbox next to the article you want to set an alert for.</a:t>
            </a:r>
          </a:p>
          <a:p>
            <a:pPr marL="342900" indent="-342900">
              <a:buNone/>
            </a:pPr>
            <a:r>
              <a:rPr lang="en-US" sz="1800" dirty="0" smtClean="0"/>
              <a:t>4. Click on </a:t>
            </a:r>
            <a:r>
              <a:rPr lang="en-US" sz="1800" u="sng" dirty="0" smtClean="0"/>
              <a:t>Set alert</a:t>
            </a:r>
            <a:r>
              <a:rPr lang="en-US" sz="1800" dirty="0" smtClean="0"/>
              <a:t>. 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endParaRPr 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85725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666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0085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5. Fill the appropriate fields &amp; preferences.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6. Click on the </a:t>
            </a:r>
            <a:r>
              <a:rPr lang="en-US" sz="1800" u="sng" dirty="0" smtClean="0"/>
              <a:t>Create</a:t>
            </a:r>
            <a:r>
              <a:rPr lang="en-US" sz="1800" dirty="0" smtClean="0"/>
              <a:t> button.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85725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My List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About My List</a:t>
            </a:r>
            <a:r>
              <a:rPr lang="en-US" sz="3100" b="1" dirty="0" smtClean="0">
                <a:solidFill>
                  <a:schemeClr val="tx1"/>
                </a:solidFill>
              </a:rPr>
              <a:t/>
            </a:r>
            <a:br>
              <a:rPr lang="en-US" sz="3100" b="1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The My List page shows the temporary list of documents you created during a Scopus session. You can work with this list in the same way as you work with any search results list - output the list, track citations, refine the list and so on.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For Example: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We want to add an article relating to “</a:t>
            </a:r>
            <a:r>
              <a:rPr lang="en-US" sz="1800" dirty="0" smtClean="0">
                <a:solidFill>
                  <a:srgbClr val="C00000"/>
                </a:solidFill>
              </a:rPr>
              <a:t>placental abruption</a:t>
            </a:r>
            <a:r>
              <a:rPr lang="en-US" sz="1800" dirty="0" smtClean="0"/>
              <a:t>”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to </a:t>
            </a:r>
            <a:r>
              <a:rPr lang="en-US" sz="1800" u="sng" dirty="0" smtClean="0"/>
              <a:t>My List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From the Search form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1. Enter “ </a:t>
            </a:r>
            <a:r>
              <a:rPr lang="en-US" sz="1800" dirty="0" smtClean="0">
                <a:solidFill>
                  <a:srgbClr val="C00000"/>
                </a:solidFill>
              </a:rPr>
              <a:t>Placental Abruption</a:t>
            </a:r>
            <a:r>
              <a:rPr lang="en-US" sz="1800" dirty="0" smtClean="0"/>
              <a:t>” in the Search box.</a:t>
            </a:r>
          </a:p>
          <a:p>
            <a:pPr marL="342900" indent="-342900">
              <a:buAutoNum type="arabicPeriod"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2. Click on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button.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3. Select the articles you want to add to your list by ticking the checkboxes.</a:t>
            </a:r>
          </a:p>
          <a:p>
            <a:pPr marL="342900" indent="-342900">
              <a:buNone/>
            </a:pP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4. Click on </a:t>
            </a:r>
            <a:r>
              <a:rPr lang="en-US" sz="1800" u="sng" dirty="0" smtClean="0"/>
              <a:t>Add to My List</a:t>
            </a:r>
            <a:r>
              <a:rPr lang="en-US" sz="1800" dirty="0" smtClean="0"/>
              <a:t>. 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857256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43314"/>
            <a:ext cx="933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Performing a Document search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858312" cy="542928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	</a:t>
            </a:r>
          </a:p>
          <a:p>
            <a:pPr algn="l" rtl="0">
              <a:buNone/>
            </a:pPr>
            <a:r>
              <a:rPr lang="en-US" sz="1800" dirty="0" smtClean="0"/>
              <a:t>	The document search form is designed to guide us in creating a useful search.</a:t>
            </a:r>
          </a:p>
          <a:p>
            <a:pPr algn="l" rtl="0">
              <a:buNone/>
            </a:pPr>
            <a:r>
              <a:rPr lang="en-US" sz="1800" dirty="0" smtClean="0"/>
              <a:t>       </a:t>
            </a:r>
          </a:p>
          <a:p>
            <a:pPr algn="l" rtl="0">
              <a:buNone/>
            </a:pPr>
            <a:r>
              <a:rPr lang="en-US" sz="1800" dirty="0" smtClean="0"/>
              <a:t> 	</a:t>
            </a:r>
          </a:p>
          <a:p>
            <a:pPr algn="l" rtl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For example: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    We want to search for documents with main subjects relating to “ </a:t>
            </a:r>
            <a:r>
              <a:rPr lang="en-US" sz="1800" dirty="0" smtClean="0">
                <a:solidFill>
                  <a:srgbClr val="C00000"/>
                </a:solidFill>
              </a:rPr>
              <a:t>Heart Attack </a:t>
            </a:r>
            <a:r>
              <a:rPr lang="en-US" sz="1800" dirty="0" smtClean="0"/>
              <a:t>”</a:t>
            </a:r>
          </a:p>
          <a:p>
            <a:pPr algn="l" rtl="0">
              <a:buNone/>
            </a:pPr>
            <a:r>
              <a:rPr lang="en-US" sz="1800" dirty="0" smtClean="0"/>
              <a:t>     and “ </a:t>
            </a:r>
            <a:r>
              <a:rPr lang="en-US" sz="1800" dirty="0" smtClean="0">
                <a:solidFill>
                  <a:srgbClr val="C00000"/>
                </a:solidFill>
              </a:rPr>
              <a:t>Migraine</a:t>
            </a:r>
            <a:r>
              <a:rPr lang="en-US" sz="1800" dirty="0" smtClean="0"/>
              <a:t> ” in “ </a:t>
            </a:r>
            <a:r>
              <a:rPr lang="en-US" sz="1800" dirty="0" smtClean="0">
                <a:solidFill>
                  <a:srgbClr val="C00000"/>
                </a:solidFill>
              </a:rPr>
              <a:t>Women</a:t>
            </a:r>
            <a:r>
              <a:rPr lang="en-US" sz="1800" dirty="0" smtClean="0"/>
              <a:t> “ published within the </a:t>
            </a:r>
            <a:r>
              <a:rPr lang="en-US" sz="1800" dirty="0" smtClean="0">
                <a:solidFill>
                  <a:srgbClr val="C00000"/>
                </a:solidFill>
              </a:rPr>
              <a:t>last five years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My List - Quick Reference </a:t>
            </a:r>
            <a:endParaRPr lang="en-US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57150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My Settings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About My Settings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ym typeface="Wingdings"/>
              </a:rPr>
              <a:t> </a:t>
            </a:r>
            <a:r>
              <a:rPr lang="en-US" sz="1800" dirty="0" smtClean="0"/>
              <a:t>You may do the following from the My Settings Page: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78581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 anchor="ctr"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Thank You for viewing</a:t>
            </a:r>
          </a:p>
          <a:p>
            <a:pPr algn="ctr">
              <a:buNone/>
            </a:pPr>
            <a:r>
              <a:rPr lang="en-US" sz="2800" dirty="0" smtClean="0"/>
              <a:t>the Scopus Guide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b="1" dirty="0" smtClean="0"/>
              <a:t>HSC Library Administration  </a:t>
            </a:r>
          </a:p>
          <a:p>
            <a:pPr algn="ctr">
              <a:buNone/>
            </a:pPr>
            <a:r>
              <a:rPr lang="en-US" sz="2800" b="1" dirty="0" smtClean="0"/>
              <a:t>Training Department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1800" u="sng" dirty="0" smtClean="0"/>
          </a:p>
          <a:p>
            <a:pPr algn="l" rtl="0">
              <a:buNone/>
            </a:pPr>
            <a:r>
              <a:rPr lang="en-US" sz="1800" b="1" dirty="0" smtClean="0"/>
              <a:t>From the Document search form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endParaRPr lang="en-US" sz="1800" dirty="0" smtClean="0"/>
          </a:p>
          <a:p>
            <a:pPr marL="342900" indent="-342900" algn="l" rtl="0">
              <a:buNone/>
            </a:pPr>
            <a:endParaRPr lang="en-US" sz="1800" dirty="0" smtClean="0"/>
          </a:p>
          <a:p>
            <a:pPr marL="342900" indent="-342900" algn="l" rtl="0">
              <a:buNone/>
            </a:pPr>
            <a:r>
              <a:rPr lang="en-US" sz="1800" dirty="0" smtClean="0"/>
              <a:t>1. Enter the search terms “ </a:t>
            </a:r>
            <a:r>
              <a:rPr lang="en-US" sz="1800" dirty="0" smtClean="0">
                <a:solidFill>
                  <a:srgbClr val="C00000"/>
                </a:solidFill>
              </a:rPr>
              <a:t>Heart Attack </a:t>
            </a:r>
            <a:r>
              <a:rPr lang="en-US" sz="1800" dirty="0" smtClean="0"/>
              <a:t>“ AND “ </a:t>
            </a:r>
            <a:r>
              <a:rPr lang="en-US" sz="1800" dirty="0" smtClean="0">
                <a:solidFill>
                  <a:srgbClr val="C00000"/>
                </a:solidFill>
              </a:rPr>
              <a:t>Migraine</a:t>
            </a:r>
            <a:r>
              <a:rPr lang="en-US" sz="1800" dirty="0" smtClean="0"/>
              <a:t>” in the </a:t>
            </a:r>
            <a:r>
              <a:rPr lang="en-US" sz="1800" u="sng" dirty="0" smtClean="0"/>
              <a:t>Search for</a:t>
            </a:r>
            <a:r>
              <a:rPr lang="en-US" sz="1800" dirty="0" smtClean="0"/>
              <a:t> box.</a:t>
            </a:r>
          </a:p>
          <a:p>
            <a:pPr>
              <a:lnSpc>
                <a:spcPct val="80000"/>
              </a:lnSpc>
              <a:buSzTx/>
              <a:buNone/>
            </a:pPr>
            <a:endParaRPr lang="en-US" sz="1800" u="sng" dirty="0" smtClean="0"/>
          </a:p>
          <a:p>
            <a:pPr>
              <a:lnSpc>
                <a:spcPct val="80000"/>
              </a:lnSpc>
              <a:buSzTx/>
              <a:buNone/>
            </a:pPr>
            <a:r>
              <a:rPr lang="en-US" sz="1800" dirty="0" smtClean="0"/>
              <a:t>		</a:t>
            </a:r>
          </a:p>
          <a:p>
            <a:pPr algn="l" rtl="0">
              <a:buNone/>
            </a:pPr>
            <a:r>
              <a:rPr lang="en-US" sz="1800" dirty="0" smtClean="0"/>
              <a:t>2. Select the field (</a:t>
            </a:r>
            <a:r>
              <a:rPr lang="en-US" sz="1800" u="sng" dirty="0" smtClean="0"/>
              <a:t>Article Title, Abstract, Keywords</a:t>
            </a:r>
            <a:r>
              <a:rPr lang="en-US" sz="1800" dirty="0" smtClean="0"/>
              <a:t>) from the drop-down menu.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85725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3. To add a search field, click on the </a:t>
            </a: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 search field </a:t>
            </a:r>
            <a:r>
              <a:rPr lang="en-US" sz="1800" dirty="0" smtClean="0"/>
              <a:t>link.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4. Select the Boolean operator (</a:t>
            </a:r>
            <a:r>
              <a:rPr lang="en-US" sz="1800" u="sng" dirty="0" smtClean="0"/>
              <a:t>AND</a:t>
            </a:r>
            <a:r>
              <a:rPr lang="en-US" sz="1800" dirty="0" smtClean="0"/>
              <a:t>).</a:t>
            </a:r>
          </a:p>
          <a:p>
            <a:pPr algn="l" rtl="0"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SzTx/>
              <a:buNone/>
            </a:pPr>
            <a:r>
              <a:rPr lang="en-US" sz="1400" dirty="0" smtClean="0"/>
              <a:t>		</a:t>
            </a:r>
            <a:r>
              <a:rPr lang="en-US" sz="1400" b="1" dirty="0" smtClean="0"/>
              <a:t>Boolean operators are used to narrow the scope of your search: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		</a:t>
            </a:r>
            <a:r>
              <a:rPr lang="en-US" sz="1400" b="1" dirty="0" smtClean="0"/>
              <a:t>AND</a:t>
            </a:r>
            <a:r>
              <a:rPr lang="en-US" sz="1400" dirty="0" smtClean="0"/>
              <a:t>: Results will match the query from both text boxes.</a:t>
            </a:r>
            <a:endParaRPr lang="en-US" sz="1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 smtClean="0"/>
              <a:t>          	 OR </a:t>
            </a:r>
            <a:r>
              <a:rPr lang="en-US" sz="1400" dirty="0" smtClean="0"/>
              <a:t>: Results will match the query from either of the text boxes.</a:t>
            </a:r>
            <a:endParaRPr lang="en-US" sz="1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 smtClean="0"/>
              <a:t>       	AND NOT</a:t>
            </a:r>
            <a:r>
              <a:rPr lang="en-US" sz="1400" dirty="0" smtClean="0"/>
              <a:t>: Results will match the query in the first text box but not the second.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5. Enter the search term “</a:t>
            </a:r>
            <a:r>
              <a:rPr lang="en-US" sz="1800" dirty="0" smtClean="0">
                <a:solidFill>
                  <a:srgbClr val="C00000"/>
                </a:solidFill>
              </a:rPr>
              <a:t>Women</a:t>
            </a:r>
            <a:r>
              <a:rPr lang="en-US" sz="1800" dirty="0" smtClean="0"/>
              <a:t>” then select the required fields (</a:t>
            </a:r>
            <a:r>
              <a:rPr lang="en-US" sz="1800" u="sng" dirty="0" smtClean="0"/>
              <a:t>Article Title, Abstract, Keywords</a:t>
            </a:r>
            <a:r>
              <a:rPr lang="en-US" sz="1800" dirty="0" smtClean="0"/>
              <a:t>).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2019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89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6. To retrieve articles published within the last five years, we need to set the limit by date range.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7. In the </a:t>
            </a:r>
            <a:r>
              <a:rPr lang="en-US" sz="1800" u="sng" dirty="0" smtClean="0"/>
              <a:t>Limit to</a:t>
            </a:r>
            <a:r>
              <a:rPr lang="en-US" sz="1800" dirty="0" smtClean="0"/>
              <a:t> section, Select </a:t>
            </a:r>
            <a:r>
              <a:rPr lang="en-US" sz="1800" dirty="0" smtClean="0">
                <a:solidFill>
                  <a:srgbClr val="C00000"/>
                </a:solidFill>
              </a:rPr>
              <a:t>2005</a:t>
            </a:r>
            <a:r>
              <a:rPr lang="en-US" sz="1800" dirty="0" smtClean="0"/>
              <a:t> to Present.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8. In the </a:t>
            </a:r>
            <a:r>
              <a:rPr lang="en-US" sz="1800" u="sng" dirty="0" smtClean="0"/>
              <a:t>document type</a:t>
            </a:r>
            <a:r>
              <a:rPr lang="en-US" sz="1800" dirty="0" smtClean="0"/>
              <a:t>, select “All”.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smtClean="0"/>
              <a:t>9. Click on the </a:t>
            </a:r>
            <a:r>
              <a:rPr lang="en-US" sz="1800" u="sng" dirty="0" smtClean="0"/>
              <a:t>Search</a:t>
            </a:r>
            <a:r>
              <a:rPr lang="en-US" sz="1800" dirty="0" smtClean="0"/>
              <a:t> button.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85725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2042</TotalTime>
  <Words>1265</Words>
  <Application>Microsoft Office PowerPoint</Application>
  <PresentationFormat>On-screen Show (4:3)</PresentationFormat>
  <Paragraphs>596</Paragraphs>
  <Slides>63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Performing a Document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Performing an Author search</vt:lpstr>
      <vt:lpstr>From the Author search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Performing an Affiliation search</vt:lpstr>
      <vt:lpstr>From the Affiliation search form</vt:lpstr>
      <vt:lpstr>PowerPoint Presentation</vt:lpstr>
      <vt:lpstr>PowerPoint Presentation</vt:lpstr>
      <vt:lpstr>Performing an Advanced search</vt:lpstr>
      <vt:lpstr>PowerPoint Presentation</vt:lpstr>
      <vt:lpstr>From the advanced search form</vt:lpstr>
      <vt:lpstr>PowerPoint Presentation</vt:lpstr>
      <vt:lpstr> Field codes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Browsing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Analyzing Journals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From the navigation bar: </vt:lpstr>
      <vt:lpstr>PowerPoint Presentation</vt:lpstr>
      <vt:lpstr>PowerPoint Presentation</vt:lpstr>
      <vt:lpstr>PowerPoint Presentation</vt:lpstr>
      <vt:lpstr>PowerPoint Presentation</vt:lpstr>
      <vt:lpstr> About My List </vt:lpstr>
      <vt:lpstr>From the Search form</vt:lpstr>
      <vt:lpstr>PowerPoint Presentation</vt:lpstr>
      <vt:lpstr>PowerPoint Presentation</vt:lpstr>
      <vt:lpstr>About My Settings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HSC Library Administration’s Guide to  Sciverse Scopus  </dc:title>
  <cp:lastModifiedBy>HSCC</cp:lastModifiedBy>
  <cp:revision>400</cp:revision>
  <dcterms:modified xsi:type="dcterms:W3CDTF">2010-10-25T07:23:13Z</dcterms:modified>
</cp:coreProperties>
</file>